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38EEBF-B838-4A57-A8ED-434FF307975E}" type="datetimeFigureOut">
              <a:rPr lang="en-US" smtClean="0"/>
              <a:pPr/>
              <a:t>16-Apr-21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38EEBF-B838-4A57-A8ED-434FF307975E}" type="datetimeFigureOut">
              <a:rPr lang="en-US" smtClean="0"/>
              <a:pPr/>
              <a:t>16-Apr-21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38EEBF-B838-4A57-A8ED-434FF307975E}" type="datetimeFigureOut">
              <a:rPr lang="en-US" smtClean="0"/>
              <a:pPr/>
              <a:t>16-Apr-21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38EEBF-B838-4A57-A8ED-434FF307975E}" type="datetimeFigureOut">
              <a:rPr lang="en-US" smtClean="0"/>
              <a:pPr/>
              <a:t>16-Apr-21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38EEBF-B838-4A57-A8ED-434FF307975E}" type="datetimeFigureOut">
              <a:rPr lang="en-US" smtClean="0"/>
              <a:pPr/>
              <a:t>16-Apr-21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38EEBF-B838-4A57-A8ED-434FF307975E}" type="datetimeFigureOut">
              <a:rPr lang="en-US" smtClean="0"/>
              <a:pPr/>
              <a:t>16-Apr-21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38EEBF-B838-4A57-A8ED-434FF307975E}" type="datetimeFigureOut">
              <a:rPr lang="en-US" smtClean="0"/>
              <a:pPr/>
              <a:t>16-Apr-21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38EEBF-B838-4A57-A8ED-434FF307975E}" type="datetimeFigureOut">
              <a:rPr lang="en-US" smtClean="0"/>
              <a:pPr/>
              <a:t>16-Apr-21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8EEBF-B838-4A57-A8ED-434FF307975E}" type="datetimeFigureOut">
              <a:rPr lang="en-US" smtClean="0"/>
              <a:pPr/>
              <a:t>16-Apr-21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38EEBF-B838-4A57-A8ED-434FF307975E}" type="datetimeFigureOut">
              <a:rPr lang="en-US" smtClean="0"/>
              <a:pPr/>
              <a:t>16-Apr-21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38EEBF-B838-4A57-A8ED-434FF307975E}" type="datetimeFigureOut">
              <a:rPr lang="en-US" smtClean="0"/>
              <a:pPr/>
              <a:t>16-Apr-21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536CE-025F-4481-8853-F97918BAD5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8EEBF-B838-4A57-A8ED-434FF307975E}" type="datetimeFigureOut">
              <a:rPr lang="en-US" smtClean="0"/>
              <a:pPr/>
              <a:t>16-Apr-21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536CE-025F-4481-8853-F97918BAD5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470025"/>
          </a:xfrm>
        </p:spPr>
        <p:txBody>
          <a:bodyPr/>
          <a:lstStyle/>
          <a:p>
            <a:r>
              <a:rPr lang="en-US" i="1" dirty="0" smtClean="0">
                <a:solidFill>
                  <a:srgbClr val="FFC000"/>
                </a:solidFill>
                <a:latin typeface="Algerian" pitchFamily="82" charset="0"/>
              </a:rPr>
              <a:t>ENGINEERING STATISTICS</a:t>
            </a:r>
            <a:endParaRPr lang="en-US" i="1" dirty="0">
              <a:solidFill>
                <a:srgbClr val="FFC000"/>
              </a:solidFill>
              <a:latin typeface="Algerian" pitchFamily="82" charset="0"/>
            </a:endParaRPr>
          </a:p>
        </p:txBody>
      </p:sp>
      <p:sp>
        <p:nvSpPr>
          <p:cNvPr id="3" name="Subtitle 2"/>
          <p:cNvSpPr>
            <a:spLocks noGrp="1"/>
          </p:cNvSpPr>
          <p:nvPr>
            <p:ph type="subTitle" idx="1"/>
          </p:nvPr>
        </p:nvSpPr>
        <p:spPr>
          <a:xfrm>
            <a:off x="685800" y="2438400"/>
            <a:ext cx="7848600" cy="3657600"/>
          </a:xfrm>
        </p:spPr>
        <p:txBody>
          <a:bodyPr>
            <a:normAutofit fontScale="92500" lnSpcReduction="10000"/>
          </a:bodyPr>
          <a:lstStyle/>
          <a:p>
            <a:pPr>
              <a:defRPr/>
            </a:pPr>
            <a:r>
              <a:rPr lang="en-US" sz="2800" b="1" dirty="0">
                <a:solidFill>
                  <a:srgbClr val="00B050"/>
                </a:solidFill>
                <a:latin typeface="Times New Roman" pitchFamily="18" charset="0"/>
                <a:cs typeface="Times New Roman" pitchFamily="18" charset="0"/>
              </a:rPr>
              <a:t>PRESENTED BY</a:t>
            </a:r>
          </a:p>
          <a:p>
            <a:pPr>
              <a:defRPr/>
            </a:pPr>
            <a:endParaRPr lang="en-US" sz="2800" b="1" dirty="0">
              <a:solidFill>
                <a:srgbClr val="00B050"/>
              </a:solidFill>
              <a:latin typeface="Times New Roman" pitchFamily="18" charset="0"/>
              <a:cs typeface="Times New Roman" pitchFamily="18" charset="0"/>
            </a:endParaRPr>
          </a:p>
          <a:p>
            <a:pPr>
              <a:defRPr/>
            </a:pPr>
            <a:r>
              <a:rPr lang="en-US" b="1" dirty="0">
                <a:solidFill>
                  <a:srgbClr val="00B050"/>
                </a:solidFill>
                <a:latin typeface="Times New Roman" pitchFamily="18" charset="0"/>
                <a:cs typeface="Times New Roman" pitchFamily="18" charset="0"/>
              </a:rPr>
              <a:t>Dr. R. VIJAYAKUMAR </a:t>
            </a:r>
          </a:p>
          <a:p>
            <a:pPr>
              <a:defRPr/>
            </a:pPr>
            <a:r>
              <a:rPr lang="en-US" dirty="0">
                <a:solidFill>
                  <a:srgbClr val="00B050"/>
                </a:solidFill>
                <a:latin typeface="Times New Roman" pitchFamily="18" charset="0"/>
                <a:cs typeface="Times New Roman" pitchFamily="18" charset="0"/>
              </a:rPr>
              <a:t> Assistant Professor</a:t>
            </a:r>
          </a:p>
          <a:p>
            <a:pPr>
              <a:defRPr/>
            </a:pPr>
            <a:r>
              <a:rPr lang="en-US" dirty="0">
                <a:solidFill>
                  <a:srgbClr val="00B050"/>
                </a:solidFill>
                <a:latin typeface="Times New Roman" pitchFamily="18" charset="0"/>
                <a:cs typeface="Times New Roman" pitchFamily="18" charset="0"/>
              </a:rPr>
              <a:t>Department of Statistics</a:t>
            </a:r>
          </a:p>
          <a:p>
            <a:pPr>
              <a:defRPr/>
            </a:pPr>
            <a:r>
              <a:rPr lang="en-US" dirty="0">
                <a:solidFill>
                  <a:srgbClr val="00B050"/>
                </a:solidFill>
                <a:latin typeface="Times New Roman" pitchFamily="18" charset="0"/>
                <a:cs typeface="Times New Roman" pitchFamily="18" charset="0"/>
              </a:rPr>
              <a:t>St. Joseph’s College (Autonomous)</a:t>
            </a:r>
          </a:p>
          <a:p>
            <a:pPr>
              <a:defRPr/>
            </a:pPr>
            <a:r>
              <a:rPr lang="en-US" dirty="0" err="1">
                <a:solidFill>
                  <a:srgbClr val="00B050"/>
                </a:solidFill>
                <a:latin typeface="Times New Roman" pitchFamily="18" charset="0"/>
                <a:cs typeface="Times New Roman" pitchFamily="18" charset="0"/>
              </a:rPr>
              <a:t>Tiruchirappalli</a:t>
            </a:r>
            <a:r>
              <a:rPr lang="en-US" dirty="0">
                <a:solidFill>
                  <a:srgbClr val="00B050"/>
                </a:solidFill>
                <a:latin typeface="Times New Roman" pitchFamily="18" charset="0"/>
                <a:cs typeface="Times New Roman" pitchFamily="18" charset="0"/>
              </a:rPr>
              <a:t> – 620 002</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7400" y="685800"/>
            <a:ext cx="4648200" cy="45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latin typeface="Algerian" pitchFamily="82" charset="0"/>
              </a:rPr>
              <a:t>Techniques of S.Q.C</a:t>
            </a:r>
            <a:endParaRPr lang="en-US" dirty="0">
              <a:latin typeface="Algerian" pitchFamily="82" charset="0"/>
            </a:endParaRPr>
          </a:p>
        </p:txBody>
      </p:sp>
      <p:cxnSp>
        <p:nvCxnSpPr>
          <p:cNvPr id="6" name="Straight Arrow Connector 5"/>
          <p:cNvCxnSpPr/>
          <p:nvPr/>
        </p:nvCxnSpPr>
        <p:spPr>
          <a:xfrm rot="5400000">
            <a:off x="4038600" y="14470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81200" y="1752600"/>
            <a:ext cx="5105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1677194" y="20566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6782594" y="20566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1066800" y="2362200"/>
            <a:ext cx="19050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0070C0"/>
                </a:solidFill>
              </a:rPr>
              <a:t>Process Control</a:t>
            </a:r>
            <a:endParaRPr lang="en-US" dirty="0">
              <a:solidFill>
                <a:srgbClr val="0070C0"/>
              </a:solidFill>
            </a:endParaRPr>
          </a:p>
        </p:txBody>
      </p:sp>
      <p:cxnSp>
        <p:nvCxnSpPr>
          <p:cNvPr id="12" name="Straight Arrow Connector 11"/>
          <p:cNvCxnSpPr/>
          <p:nvPr/>
        </p:nvCxnSpPr>
        <p:spPr>
          <a:xfrm rot="5400000">
            <a:off x="1677194" y="31234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81000" y="3429000"/>
            <a:ext cx="29718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6172200" y="2362200"/>
            <a:ext cx="19050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0070C0"/>
                </a:solidFill>
              </a:rPr>
              <a:t>Product Control</a:t>
            </a:r>
            <a:endParaRPr lang="en-US" dirty="0">
              <a:solidFill>
                <a:srgbClr val="0070C0"/>
              </a:solidFill>
            </a:endParaRPr>
          </a:p>
        </p:txBody>
      </p:sp>
      <p:cxnSp>
        <p:nvCxnSpPr>
          <p:cNvPr id="16" name="Straight Arrow Connector 15"/>
          <p:cNvCxnSpPr/>
          <p:nvPr/>
        </p:nvCxnSpPr>
        <p:spPr>
          <a:xfrm rot="5400000">
            <a:off x="6782594" y="30472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6994" y="37330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5106194" y="36568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3048794" y="37330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152400" y="4038600"/>
            <a:ext cx="19050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7030A0"/>
                </a:solidFill>
              </a:rPr>
              <a:t>Variables </a:t>
            </a:r>
            <a:endParaRPr lang="en-US" dirty="0">
              <a:solidFill>
                <a:srgbClr val="7030A0"/>
              </a:solidFill>
            </a:endParaRPr>
          </a:p>
        </p:txBody>
      </p:sp>
      <p:sp>
        <p:nvSpPr>
          <p:cNvPr id="21" name="Rounded Rectangle 20"/>
          <p:cNvSpPr/>
          <p:nvPr/>
        </p:nvSpPr>
        <p:spPr>
          <a:xfrm>
            <a:off x="2438400" y="4038600"/>
            <a:ext cx="19050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7030A0"/>
                </a:solidFill>
              </a:rPr>
              <a:t>Attributes </a:t>
            </a:r>
            <a:endParaRPr lang="en-US" dirty="0">
              <a:solidFill>
                <a:srgbClr val="7030A0"/>
              </a:solidFill>
            </a:endParaRPr>
          </a:p>
        </p:txBody>
      </p:sp>
      <p:cxnSp>
        <p:nvCxnSpPr>
          <p:cNvPr id="22" name="Straight Connector 21"/>
          <p:cNvCxnSpPr/>
          <p:nvPr/>
        </p:nvCxnSpPr>
        <p:spPr>
          <a:xfrm>
            <a:off x="5410200" y="3352800"/>
            <a:ext cx="2971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8077994" y="36568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4648200" y="3962400"/>
            <a:ext cx="19050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FF0000"/>
                </a:solidFill>
              </a:rPr>
              <a:t>Variables </a:t>
            </a:r>
            <a:endParaRPr lang="en-US" dirty="0">
              <a:solidFill>
                <a:srgbClr val="FF0000"/>
              </a:solidFill>
            </a:endParaRPr>
          </a:p>
        </p:txBody>
      </p:sp>
      <p:sp>
        <p:nvSpPr>
          <p:cNvPr id="25" name="Rounded Rectangle 24"/>
          <p:cNvSpPr/>
          <p:nvPr/>
        </p:nvSpPr>
        <p:spPr>
          <a:xfrm>
            <a:off x="7086600" y="3962400"/>
            <a:ext cx="1905000" cy="45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FF0000"/>
                </a:solidFill>
              </a:rPr>
              <a:t>Attributes </a:t>
            </a:r>
            <a:endParaRPr lang="en-US" dirty="0">
              <a:solidFill>
                <a:srgbClr val="FF0000"/>
              </a:solidFill>
            </a:endParaRPr>
          </a:p>
        </p:txBody>
      </p:sp>
      <p:cxnSp>
        <p:nvCxnSpPr>
          <p:cNvPr id="26" name="Straight Arrow Connector 25"/>
          <p:cNvCxnSpPr/>
          <p:nvPr/>
        </p:nvCxnSpPr>
        <p:spPr>
          <a:xfrm rot="5400000">
            <a:off x="686594" y="47998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28600" y="5105400"/>
            <a:ext cx="1828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38894" y="52951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572294" y="5676106"/>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1866900" y="52959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ounded Rectangle 31"/>
          <p:cNvSpPr/>
          <p:nvPr/>
        </p:nvSpPr>
        <p:spPr>
          <a:xfrm>
            <a:off x="76200" y="5486400"/>
            <a:ext cx="9144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C00000"/>
                </a:solidFill>
              </a:rPr>
              <a:t>X bar Chart </a:t>
            </a:r>
            <a:endParaRPr lang="en-US" dirty="0">
              <a:solidFill>
                <a:srgbClr val="C00000"/>
              </a:solidFill>
            </a:endParaRPr>
          </a:p>
        </p:txBody>
      </p:sp>
      <p:sp>
        <p:nvSpPr>
          <p:cNvPr id="35" name="Rounded Rectangle 34"/>
          <p:cNvSpPr/>
          <p:nvPr/>
        </p:nvSpPr>
        <p:spPr>
          <a:xfrm>
            <a:off x="762000" y="6248400"/>
            <a:ext cx="9144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C00000"/>
                </a:solidFill>
              </a:rPr>
              <a:t>R-Chart</a:t>
            </a:r>
            <a:r>
              <a:rPr lang="en-US" dirty="0" smtClean="0"/>
              <a:t> </a:t>
            </a:r>
            <a:endParaRPr lang="en-US" dirty="0"/>
          </a:p>
        </p:txBody>
      </p:sp>
      <p:sp>
        <p:nvSpPr>
          <p:cNvPr id="37" name="Rounded Rectangle 36"/>
          <p:cNvSpPr/>
          <p:nvPr/>
        </p:nvSpPr>
        <p:spPr>
          <a:xfrm>
            <a:off x="1600200" y="5486400"/>
            <a:ext cx="9144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C00000"/>
                </a:solidFill>
              </a:rPr>
              <a:t>σ -Chart </a:t>
            </a:r>
            <a:endParaRPr lang="en-US" dirty="0">
              <a:solidFill>
                <a:srgbClr val="C00000"/>
              </a:solidFill>
            </a:endParaRPr>
          </a:p>
        </p:txBody>
      </p:sp>
      <p:cxnSp>
        <p:nvCxnSpPr>
          <p:cNvPr id="39" name="Straight Arrow Connector 38"/>
          <p:cNvCxnSpPr/>
          <p:nvPr/>
        </p:nvCxnSpPr>
        <p:spPr>
          <a:xfrm rot="5400000">
            <a:off x="3048794" y="47236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971800" y="5029200"/>
            <a:ext cx="2590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2667794" y="53332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Rounded Rectangle 41"/>
          <p:cNvSpPr/>
          <p:nvPr/>
        </p:nvSpPr>
        <p:spPr>
          <a:xfrm>
            <a:off x="2667000" y="5638800"/>
            <a:ext cx="9144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00B0F0"/>
                </a:solidFill>
              </a:rPr>
              <a:t>C-Chart</a:t>
            </a:r>
            <a:r>
              <a:rPr lang="en-US" dirty="0" smtClean="0">
                <a:solidFill>
                  <a:srgbClr val="00B050"/>
                </a:solidFill>
              </a:rPr>
              <a:t> </a:t>
            </a:r>
            <a:endParaRPr lang="en-US" dirty="0">
              <a:solidFill>
                <a:srgbClr val="00B050"/>
              </a:solidFill>
            </a:endParaRPr>
          </a:p>
        </p:txBody>
      </p:sp>
      <p:cxnSp>
        <p:nvCxnSpPr>
          <p:cNvPr id="43" name="Straight Arrow Connector 42"/>
          <p:cNvCxnSpPr/>
          <p:nvPr/>
        </p:nvCxnSpPr>
        <p:spPr>
          <a:xfrm rot="5400000">
            <a:off x="3963194" y="53332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3810000" y="5638800"/>
            <a:ext cx="9144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err="1" smtClean="0">
                <a:solidFill>
                  <a:srgbClr val="00B0F0"/>
                </a:solidFill>
              </a:rPr>
              <a:t>np</a:t>
            </a:r>
            <a:r>
              <a:rPr lang="en-US" dirty="0" smtClean="0">
                <a:solidFill>
                  <a:srgbClr val="00B0F0"/>
                </a:solidFill>
              </a:rPr>
              <a:t>-Chart</a:t>
            </a:r>
            <a:r>
              <a:rPr lang="en-US" dirty="0" smtClean="0"/>
              <a:t> </a:t>
            </a:r>
            <a:endParaRPr lang="en-US" dirty="0"/>
          </a:p>
        </p:txBody>
      </p:sp>
      <p:cxnSp>
        <p:nvCxnSpPr>
          <p:cNvPr id="46" name="Straight Arrow Connector 45"/>
          <p:cNvCxnSpPr/>
          <p:nvPr/>
        </p:nvCxnSpPr>
        <p:spPr>
          <a:xfrm rot="5400000">
            <a:off x="5258594" y="5333206"/>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5105400" y="5638800"/>
            <a:ext cx="9144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00B0F0"/>
                </a:solidFill>
              </a:rPr>
              <a:t>p-Chart</a:t>
            </a:r>
            <a:r>
              <a:rPr lang="en-US"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685800" y="609600"/>
            <a:ext cx="23622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i="1" dirty="0" smtClean="0">
                <a:solidFill>
                  <a:srgbClr val="FF0000"/>
                </a:solidFill>
                <a:latin typeface="Algerian" pitchFamily="82" charset="0"/>
              </a:rPr>
              <a:t>CONTROL CHARTS </a:t>
            </a:r>
            <a:endParaRPr lang="en-US" i="1" dirty="0">
              <a:solidFill>
                <a:srgbClr val="FF0000"/>
              </a:solidFill>
              <a:latin typeface="Algerian" pitchFamily="82" charset="0"/>
            </a:endParaRPr>
          </a:p>
        </p:txBody>
      </p:sp>
      <p:sp>
        <p:nvSpPr>
          <p:cNvPr id="5" name="Rectangle 4"/>
          <p:cNvSpPr/>
          <p:nvPr/>
        </p:nvSpPr>
        <p:spPr>
          <a:xfrm>
            <a:off x="457200" y="1524000"/>
            <a:ext cx="8382000" cy="1200329"/>
          </a:xfrm>
          <a:prstGeom prst="rect">
            <a:avLst/>
          </a:prstGeom>
        </p:spPr>
        <p:txBody>
          <a:bodyPr wrap="square">
            <a:spAutoFit/>
          </a:bodyPr>
          <a:lstStyle/>
          <a:p>
            <a:pPr algn="just"/>
            <a:r>
              <a:rPr lang="en-US" sz="2400" dirty="0" smtClean="0">
                <a:latin typeface="Times New Roman" pitchFamily="18" charset="0"/>
                <a:cs typeface="Times New Roman" pitchFamily="18" charset="0"/>
              </a:rPr>
              <a:t>	A control chart is a graphical representation of the collected information.  The information any pertain to measured quality characteristics or judged quality characteristics of samples.</a:t>
            </a:r>
            <a:endParaRPr lang="en-US" sz="2400" dirty="0">
              <a:latin typeface="Times New Roman" pitchFamily="18" charset="0"/>
              <a:cs typeface="Times New Roman" pitchFamily="18" charset="0"/>
            </a:endParaRPr>
          </a:p>
        </p:txBody>
      </p:sp>
      <p:sp>
        <p:nvSpPr>
          <p:cNvPr id="6" name="Rounded Rectangle 5"/>
          <p:cNvSpPr/>
          <p:nvPr/>
        </p:nvSpPr>
        <p:spPr>
          <a:xfrm>
            <a:off x="685800" y="3048000"/>
            <a:ext cx="2362200" cy="53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i="1" dirty="0" smtClean="0">
                <a:solidFill>
                  <a:srgbClr val="FF0000"/>
                </a:solidFill>
                <a:latin typeface="Algerian" pitchFamily="82" charset="0"/>
              </a:rPr>
              <a:t>CONTROL LIMITS </a:t>
            </a:r>
            <a:endParaRPr lang="en-US" i="1" dirty="0">
              <a:solidFill>
                <a:srgbClr val="FF0000"/>
              </a:solidFill>
              <a:latin typeface="Algerian" pitchFamily="82" charset="0"/>
            </a:endParaRPr>
          </a:p>
        </p:txBody>
      </p:sp>
      <p:sp>
        <p:nvSpPr>
          <p:cNvPr id="7" name="Rectangle 6"/>
          <p:cNvSpPr/>
          <p:nvPr/>
        </p:nvSpPr>
        <p:spPr>
          <a:xfrm>
            <a:off x="381000" y="3886200"/>
            <a:ext cx="8534400" cy="2308324"/>
          </a:xfrm>
          <a:prstGeom prst="rect">
            <a:avLst/>
          </a:prstGeom>
        </p:spPr>
        <p:txBody>
          <a:bodyPr wrap="square">
            <a:spAutoFit/>
          </a:bodyPr>
          <a:lstStyle/>
          <a:p>
            <a:pPr algn="just"/>
            <a:r>
              <a:rPr lang="en-US" sz="2400" dirty="0" smtClean="0">
                <a:latin typeface="Times New Roman"/>
                <a:ea typeface="Calibri"/>
              </a:rPr>
              <a:t>	These are limits of sampling variation of a statistical measure such that if the production process is under control, the values of the measure calculated from different rational sub-groups will lie within these limits.  Points falling outside control limits indicate that the process is not operating under a system of chance causes.</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533400"/>
            <a:ext cx="2743200" cy="533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i="1" dirty="0" smtClean="0">
                <a:solidFill>
                  <a:srgbClr val="00B0F0"/>
                </a:solidFill>
                <a:latin typeface="Algerian" pitchFamily="82" charset="0"/>
              </a:rPr>
              <a:t>SPECIFICATION LIMITS </a:t>
            </a:r>
            <a:endParaRPr lang="en-US" i="1" dirty="0">
              <a:solidFill>
                <a:srgbClr val="00B0F0"/>
              </a:solidFill>
              <a:latin typeface="Algerian" pitchFamily="82" charset="0"/>
            </a:endParaRPr>
          </a:p>
        </p:txBody>
      </p:sp>
      <p:sp>
        <p:nvSpPr>
          <p:cNvPr id="5" name="Rectangle 4"/>
          <p:cNvSpPr/>
          <p:nvPr/>
        </p:nvSpPr>
        <p:spPr>
          <a:xfrm>
            <a:off x="381000" y="1371600"/>
            <a:ext cx="8153400" cy="2308324"/>
          </a:xfrm>
          <a:prstGeom prst="rect">
            <a:avLst/>
          </a:prstGeom>
        </p:spPr>
        <p:txBody>
          <a:bodyPr wrap="square">
            <a:spAutoFit/>
          </a:bodyPr>
          <a:lstStyle/>
          <a:p>
            <a:pPr algn="just"/>
            <a:r>
              <a:rPr lang="en-US" sz="2400" dirty="0" smtClean="0">
                <a:latin typeface="Times New Roman"/>
                <a:ea typeface="Calibri"/>
              </a:rPr>
              <a:t>	An article is proposed to be manufactured, the manufactures have to decide upon the maximum and the minimum allowable dimensions of some quality characteristics so that the product can be gainfully utilized for which it is intended.  If the dimensions are beyond these limits, the product is treated as defective and cannot be used.</a:t>
            </a:r>
            <a:endParaRPr lang="en-US" sz="2400" dirty="0"/>
          </a:p>
        </p:txBody>
      </p:sp>
      <p:sp>
        <p:nvSpPr>
          <p:cNvPr id="6" name="Rectangle 5"/>
          <p:cNvSpPr/>
          <p:nvPr/>
        </p:nvSpPr>
        <p:spPr>
          <a:xfrm>
            <a:off x="609600" y="3962400"/>
            <a:ext cx="2743200" cy="533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solidFill>
                  <a:srgbClr val="00B0F0"/>
                </a:solidFill>
                <a:latin typeface="Algerian" pitchFamily="82" charset="0"/>
                <a:ea typeface="Calibri"/>
              </a:rPr>
              <a:t>Tolerance limits</a:t>
            </a:r>
            <a:endParaRPr lang="en-US" i="1" dirty="0">
              <a:solidFill>
                <a:srgbClr val="00B0F0"/>
              </a:solidFill>
              <a:latin typeface="Algerian" pitchFamily="82" charset="0"/>
            </a:endParaRPr>
          </a:p>
        </p:txBody>
      </p:sp>
      <p:sp>
        <p:nvSpPr>
          <p:cNvPr id="7" name="Rectangle 6"/>
          <p:cNvSpPr/>
          <p:nvPr/>
        </p:nvSpPr>
        <p:spPr>
          <a:xfrm>
            <a:off x="457200" y="4800600"/>
            <a:ext cx="8229600" cy="1569660"/>
          </a:xfrm>
          <a:prstGeom prst="rect">
            <a:avLst/>
          </a:prstGeom>
        </p:spPr>
        <p:txBody>
          <a:bodyPr wrap="square">
            <a:spAutoFit/>
          </a:bodyPr>
          <a:lstStyle/>
          <a:p>
            <a:pPr algn="just"/>
            <a:r>
              <a:rPr lang="en-US" sz="2400" dirty="0" smtClean="0">
                <a:latin typeface="Times New Roman" pitchFamily="18" charset="0"/>
                <a:cs typeface="Times New Roman" pitchFamily="18" charset="0"/>
              </a:rPr>
              <a:t>	These are limits of variation of a quality measure of the product between which at least a specified proportion of the product is expected to lie, provided the process is in a state of statistical quality control.</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p:spPr>
        <p:txBody>
          <a:bodyPr>
            <a:normAutofit/>
          </a:bodyPr>
          <a:lstStyle/>
          <a:p>
            <a:r>
              <a:rPr lang="en-US" sz="4000" i="1" dirty="0" smtClean="0">
                <a:solidFill>
                  <a:schemeClr val="accent6">
                    <a:lumMod val="75000"/>
                  </a:schemeClr>
                </a:solidFill>
                <a:latin typeface="Times New Roman" pitchFamily="18" charset="0"/>
                <a:cs typeface="Times New Roman" pitchFamily="18" charset="0"/>
              </a:rPr>
              <a:t>Introduction</a:t>
            </a:r>
            <a:endParaRPr lang="en-US" sz="4000" i="1" dirty="0">
              <a:solidFill>
                <a:schemeClr val="accent6">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990599"/>
          </a:xfrm>
        </p:spPr>
        <p:txBody>
          <a:bodyPr>
            <a:normAutofit lnSpcReduction="10000"/>
          </a:bodyPr>
          <a:lstStyle/>
          <a:p>
            <a:pPr algn="just">
              <a:buNone/>
            </a:pPr>
            <a:r>
              <a:rPr lang="en-US" sz="2800" dirty="0" smtClean="0">
                <a:latin typeface="Times New Roman" pitchFamily="18" charset="0"/>
                <a:cs typeface="Times New Roman" pitchFamily="18" charset="0"/>
              </a:rPr>
              <a:t>Statistical Quality Control is one of the most important </a:t>
            </a:r>
          </a:p>
          <a:p>
            <a:pPr algn="just">
              <a:buNone/>
            </a:pPr>
            <a:r>
              <a:rPr lang="en-US" sz="2800" dirty="0" smtClean="0">
                <a:latin typeface="Times New Roman" pitchFamily="18" charset="0"/>
                <a:cs typeface="Times New Roman" pitchFamily="18" charset="0"/>
              </a:rPr>
              <a:t>applications </a:t>
            </a:r>
            <a:r>
              <a:rPr lang="en-US" sz="2800" dirty="0">
                <a:latin typeface="Times New Roman" pitchFamily="18" charset="0"/>
                <a:cs typeface="Times New Roman" pitchFamily="18" charset="0"/>
              </a:rPr>
              <a:t>of the statistical techniques in industry.</a:t>
            </a:r>
          </a:p>
        </p:txBody>
      </p:sp>
      <p:sp>
        <p:nvSpPr>
          <p:cNvPr id="4" name="Rounded Rectangle 3"/>
          <p:cNvSpPr/>
          <p:nvPr/>
        </p:nvSpPr>
        <p:spPr>
          <a:xfrm>
            <a:off x="457200" y="2133600"/>
            <a:ext cx="1828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smtClean="0">
                <a:solidFill>
                  <a:schemeClr val="bg2"/>
                </a:solidFill>
                <a:latin typeface="Times New Roman" pitchFamily="18" charset="0"/>
                <a:cs typeface="Times New Roman" pitchFamily="18" charset="0"/>
              </a:rPr>
              <a:t>Control</a:t>
            </a:r>
            <a:endParaRPr lang="en-US" sz="2000" b="1" i="1" dirty="0">
              <a:solidFill>
                <a:schemeClr val="bg2"/>
              </a:solidFill>
              <a:latin typeface="Times New Roman" pitchFamily="18" charset="0"/>
              <a:cs typeface="Times New Roman" pitchFamily="18" charset="0"/>
            </a:endParaRPr>
          </a:p>
        </p:txBody>
      </p:sp>
      <p:sp>
        <p:nvSpPr>
          <p:cNvPr id="5" name="Content Placeholder 2"/>
          <p:cNvSpPr txBox="1">
            <a:spLocks/>
          </p:cNvSpPr>
          <p:nvPr/>
        </p:nvSpPr>
        <p:spPr>
          <a:xfrm>
            <a:off x="457200" y="2895600"/>
            <a:ext cx="8458200" cy="1066800"/>
          </a:xfrm>
          <a:prstGeom prst="rect">
            <a:avLst/>
          </a:prstGeom>
        </p:spPr>
        <p:txBody>
          <a:bodyPr vert="horz" lIns="91440" tIns="45720" rIns="91440" bIns="45720" rtlCol="0">
            <a:normAutofit/>
          </a:bodyPr>
          <a:lstStyle/>
          <a:p>
            <a:pPr marL="342900" lvl="0" indent="-342900" algn="just">
              <a:spcBef>
                <a:spcPct val="20000"/>
              </a:spcBef>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actual performance and compare it with </a:t>
            </a:r>
            <a:r>
              <a:rPr lang="en-US" sz="2800" dirty="0" smtClean="0">
                <a:latin typeface="Times New Roman" pitchFamily="18" charset="0"/>
                <a:cs typeface="Times New Roman" pitchFamily="18" charset="0"/>
              </a:rPr>
              <a:t>some</a:t>
            </a:r>
          </a:p>
          <a:p>
            <a:pPr marL="342900" lvl="0" indent="-342900" algn="just">
              <a:spcBef>
                <a:spcPct val="20000"/>
              </a:spcBef>
            </a:pPr>
            <a:r>
              <a:rPr lang="en-US" sz="2800" dirty="0" smtClean="0">
                <a:latin typeface="Times New Roman" pitchFamily="18" charset="0"/>
                <a:cs typeface="Times New Roman" pitchFamily="18" charset="0"/>
              </a:rPr>
              <a:t>standard</a:t>
            </a:r>
            <a:r>
              <a:rPr lang="en-US" sz="2800" dirty="0">
                <a:latin typeface="Times New Roman" pitchFamily="18" charset="0"/>
                <a:cs typeface="Times New Roman" pitchFamily="18" charset="0"/>
              </a:rPr>
              <a:t>.</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6" name="Rectangle 5"/>
          <p:cNvSpPr/>
          <p:nvPr/>
        </p:nvSpPr>
        <p:spPr>
          <a:xfrm>
            <a:off x="304800" y="4038600"/>
            <a:ext cx="2667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i="1" dirty="0">
                <a:latin typeface="Times New Roman" pitchFamily="18" charset="0"/>
                <a:cs typeface="Times New Roman" pitchFamily="18" charset="0"/>
              </a:rPr>
              <a:t>Quality Control</a:t>
            </a:r>
            <a:endParaRPr lang="en-US" sz="2000" i="1" dirty="0">
              <a:latin typeface="Times New Roman" pitchFamily="18" charset="0"/>
              <a:cs typeface="Times New Roman" pitchFamily="18" charset="0"/>
            </a:endParaRPr>
          </a:p>
        </p:txBody>
      </p:sp>
      <p:sp>
        <p:nvSpPr>
          <p:cNvPr id="7" name="Content Placeholder 2"/>
          <p:cNvSpPr txBox="1">
            <a:spLocks/>
          </p:cNvSpPr>
          <p:nvPr/>
        </p:nvSpPr>
        <p:spPr>
          <a:xfrm>
            <a:off x="381000" y="4648200"/>
            <a:ext cx="8534400" cy="1524000"/>
          </a:xfrm>
          <a:prstGeom prst="rect">
            <a:avLst/>
          </a:prstGeom>
        </p:spPr>
        <p:txBody>
          <a:bodyPr vert="horz" lIns="91440" tIns="45720" rIns="91440" bIns="45720" rtlCol="0">
            <a:noAutofit/>
          </a:bodyPr>
          <a:lstStyle/>
          <a:p>
            <a:pPr marL="342900" lvl="0" indent="-342900" algn="just">
              <a:spcBef>
                <a:spcPct val="20000"/>
              </a:spcBef>
            </a:pPr>
            <a:r>
              <a:rPr lang="en-US" sz="2800" dirty="0">
                <a:latin typeface="Times New Roman" pitchFamily="18" charset="0"/>
                <a:cs typeface="Times New Roman" pitchFamily="18" charset="0"/>
              </a:rPr>
              <a:t>Quality control can be defined as the entire collection </a:t>
            </a:r>
            <a:r>
              <a:rPr lang="en-US" sz="2800" dirty="0" smtClean="0">
                <a:latin typeface="Times New Roman" pitchFamily="18" charset="0"/>
                <a:cs typeface="Times New Roman" pitchFamily="18" charset="0"/>
              </a:rPr>
              <a:t>of</a:t>
            </a:r>
          </a:p>
          <a:p>
            <a:pPr marL="342900" lvl="0" indent="-342900" algn="just">
              <a:spcBef>
                <a:spcPct val="20000"/>
              </a:spcBef>
            </a:pPr>
            <a:r>
              <a:rPr lang="en-US" sz="2800" dirty="0" smtClean="0">
                <a:latin typeface="Times New Roman" pitchFamily="18" charset="0"/>
                <a:cs typeface="Times New Roman" pitchFamily="18" charset="0"/>
              </a:rPr>
              <a:t>activities </a:t>
            </a:r>
            <a:r>
              <a:rPr lang="en-US" sz="2800" dirty="0">
                <a:latin typeface="Times New Roman" pitchFamily="18" charset="0"/>
                <a:cs typeface="Times New Roman" pitchFamily="18" charset="0"/>
              </a:rPr>
              <a:t>which ensures that the operation will </a:t>
            </a:r>
            <a:r>
              <a:rPr lang="en-US" sz="2800" dirty="0" smtClean="0">
                <a:latin typeface="Times New Roman" pitchFamily="18" charset="0"/>
                <a:cs typeface="Times New Roman" pitchFamily="18" charset="0"/>
              </a:rPr>
              <a:t>produce</a:t>
            </a:r>
          </a:p>
          <a:p>
            <a:pPr marL="342900" lvl="0" indent="-342900" algn="just">
              <a:spcBef>
                <a:spcPct val="20000"/>
              </a:spcBef>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optimum quality products at minimum cost.</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owchart: Process 5"/>
          <p:cNvSpPr/>
          <p:nvPr/>
        </p:nvSpPr>
        <p:spPr>
          <a:xfrm>
            <a:off x="533400" y="1447800"/>
            <a:ext cx="7848600" cy="609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i="1" dirty="0">
                <a:solidFill>
                  <a:srgbClr val="FFFF00"/>
                </a:solidFill>
                <a:ea typeface="+mj-ea"/>
                <a:cs typeface="+mj-cs"/>
              </a:rPr>
              <a:t>Quality control, covers all the factors</a:t>
            </a:r>
            <a:endParaRPr lang="en-US" dirty="0">
              <a:solidFill>
                <a:srgbClr val="FFFF00"/>
              </a:solidFill>
            </a:endParaRPr>
          </a:p>
        </p:txBody>
      </p:sp>
      <p:cxnSp>
        <p:nvCxnSpPr>
          <p:cNvPr id="9" name="Straight Arrow Connector 8"/>
          <p:cNvCxnSpPr/>
          <p:nvPr/>
        </p:nvCxnSpPr>
        <p:spPr>
          <a:xfrm rot="5400000">
            <a:off x="3999706" y="249037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2000" y="2985670"/>
            <a:ext cx="746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66700" y="348097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152400" y="3976270"/>
            <a:ext cx="1752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rgbClr val="FFC000"/>
                </a:solidFill>
              </a:rPr>
              <a:t>Quality of Materials</a:t>
            </a:r>
            <a:endParaRPr lang="en-US" dirty="0"/>
          </a:p>
        </p:txBody>
      </p:sp>
      <p:cxnSp>
        <p:nvCxnSpPr>
          <p:cNvPr id="15" name="Straight Arrow Connector 14"/>
          <p:cNvCxnSpPr/>
          <p:nvPr/>
        </p:nvCxnSpPr>
        <p:spPr>
          <a:xfrm rot="5400000">
            <a:off x="2553494" y="3480176"/>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2209800" y="3976270"/>
            <a:ext cx="1752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rgbClr val="FFC000"/>
                </a:solidFill>
              </a:rPr>
              <a:t>Quality of Manpower</a:t>
            </a:r>
            <a:endParaRPr lang="en-US" dirty="0"/>
          </a:p>
        </p:txBody>
      </p:sp>
      <p:cxnSp>
        <p:nvCxnSpPr>
          <p:cNvPr id="17" name="Straight Arrow Connector 16"/>
          <p:cNvCxnSpPr/>
          <p:nvPr/>
        </p:nvCxnSpPr>
        <p:spPr>
          <a:xfrm rot="5400000">
            <a:off x="4915694" y="3480176"/>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4572000" y="3976270"/>
            <a:ext cx="1752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rgbClr val="FFC000"/>
                </a:solidFill>
              </a:rPr>
              <a:t>Quality of Machines</a:t>
            </a:r>
            <a:endParaRPr lang="en-US" dirty="0"/>
          </a:p>
        </p:txBody>
      </p:sp>
      <p:cxnSp>
        <p:nvCxnSpPr>
          <p:cNvPr id="19" name="Straight Arrow Connector 18"/>
          <p:cNvCxnSpPr/>
          <p:nvPr/>
        </p:nvCxnSpPr>
        <p:spPr>
          <a:xfrm rot="5400000">
            <a:off x="7735094" y="3480176"/>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7391400" y="3976270"/>
            <a:ext cx="1752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smtClean="0">
                <a:solidFill>
                  <a:srgbClr val="FFC000"/>
                </a:solidFill>
              </a:rPr>
              <a:t>Quality of Management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i="1" dirty="0" smtClean="0">
                <a:solidFill>
                  <a:srgbClr val="C00000"/>
                </a:solidFill>
                <a:latin typeface="Algerian" pitchFamily="82" charset="0"/>
              </a:rPr>
              <a:t>Benefits of S.Q.C</a:t>
            </a:r>
            <a:endParaRPr lang="en-US" i="1" dirty="0">
              <a:solidFill>
                <a:srgbClr val="C00000"/>
              </a:solidFill>
              <a:latin typeface="Algerian" pitchFamily="82" charset="0"/>
            </a:endParaRPr>
          </a:p>
        </p:txBody>
      </p:sp>
      <p:sp>
        <p:nvSpPr>
          <p:cNvPr id="3" name="Content Placeholder 2"/>
          <p:cNvSpPr>
            <a:spLocks noGrp="1"/>
          </p:cNvSpPr>
          <p:nvPr>
            <p:ph idx="1"/>
          </p:nvPr>
        </p:nvSpPr>
        <p:spPr>
          <a:xfrm>
            <a:off x="228600" y="1600200"/>
            <a:ext cx="8686800" cy="4525963"/>
          </a:xfrm>
        </p:spPr>
        <p:txBody>
          <a:bodyPr>
            <a:normAutofit fontScale="92500"/>
          </a:bodyPr>
          <a:lstStyle/>
          <a:p>
            <a:pPr lvl="0" algn="just">
              <a:buFont typeface="Wingdings" pitchFamily="2" charset="2"/>
              <a:buChar char="Ø"/>
            </a:pPr>
            <a:r>
              <a:rPr lang="en-US" sz="2800" dirty="0" smtClean="0">
                <a:latin typeface="Times New Roman" pitchFamily="18" charset="0"/>
                <a:cs typeface="Times New Roman" pitchFamily="18" charset="0"/>
              </a:rPr>
              <a:t>S.Q.C</a:t>
            </a:r>
            <a:r>
              <a:rPr lang="en-US" sz="2800" dirty="0">
                <a:latin typeface="Times New Roman" pitchFamily="18" charset="0"/>
                <a:cs typeface="Times New Roman" pitchFamily="18" charset="0"/>
              </a:rPr>
              <a:t>. is the control, maintenance and improvement in the quality standards</a:t>
            </a:r>
            <a:r>
              <a:rPr lang="en-US" sz="2800" dirty="0" smtClean="0">
                <a:latin typeface="Times New Roman" pitchFamily="18" charset="0"/>
                <a:cs typeface="Times New Roman" pitchFamily="18" charset="0"/>
              </a:rPr>
              <a:t>.</a:t>
            </a:r>
          </a:p>
          <a:p>
            <a:pPr lvl="0" algn="just">
              <a:buFont typeface="Wingdings" pitchFamily="2" charset="2"/>
              <a:buChar char="Ø"/>
            </a:pPr>
            <a:r>
              <a:rPr lang="en-US" sz="2800" dirty="0" smtClean="0">
                <a:latin typeface="Times New Roman" pitchFamily="18" charset="0"/>
                <a:cs typeface="Times New Roman" pitchFamily="18" charset="0"/>
              </a:rPr>
              <a:t>S.Q.C. </a:t>
            </a:r>
            <a:r>
              <a:rPr lang="en-US" sz="2800" dirty="0">
                <a:latin typeface="Times New Roman" pitchFamily="18" charset="0"/>
                <a:cs typeface="Times New Roman" pitchFamily="18" charset="0"/>
              </a:rPr>
              <a:t>involves the identification and elimination of assignable causes of variation and possibly the inclusion of good </a:t>
            </a:r>
            <a:r>
              <a:rPr lang="en-US" sz="2800" dirty="0" smtClean="0">
                <a:latin typeface="Times New Roman" pitchFamily="18" charset="0"/>
                <a:cs typeface="Times New Roman" pitchFamily="18" charset="0"/>
              </a:rPr>
              <a:t>ones.</a:t>
            </a:r>
          </a:p>
          <a:p>
            <a:pPr algn="just">
              <a:buFont typeface="Wingdings" pitchFamily="2" charset="2"/>
              <a:buChar char="Ø"/>
            </a:pPr>
            <a:r>
              <a:rPr lang="en-US" sz="2800" dirty="0" smtClean="0">
                <a:latin typeface="Times New Roman"/>
                <a:ea typeface="Calibri"/>
              </a:rPr>
              <a:t>A process in control is predictable.</a:t>
            </a:r>
          </a:p>
          <a:p>
            <a:pPr lvl="0" algn="just">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provides better quality assurance at lower inspection cost.</a:t>
            </a:r>
          </a:p>
          <a:p>
            <a:pPr algn="just">
              <a:buFont typeface="Wingdings" pitchFamily="2" charset="2"/>
              <a:buChar char="Ø"/>
            </a:pPr>
            <a:r>
              <a:rPr lang="en-US" sz="2800" dirty="0" smtClean="0">
                <a:latin typeface="Times New Roman" pitchFamily="18" charset="0"/>
                <a:cs typeface="Times New Roman" pitchFamily="18" charset="0"/>
              </a:rPr>
              <a:t>S.Q.C </a:t>
            </a:r>
            <a:r>
              <a:rPr lang="en-US" sz="2800" dirty="0">
                <a:latin typeface="Times New Roman" pitchFamily="18" charset="0"/>
                <a:cs typeface="Times New Roman" pitchFamily="18" charset="0"/>
              </a:rPr>
              <a:t>reduce waste of time and material to the absolute minimum by giving an early warning about the occurrence of defects.</a:t>
            </a:r>
            <a:endParaRPr lang="en-US" sz="2800" dirty="0" smtClean="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4000" i="1" dirty="0" smtClean="0">
                <a:solidFill>
                  <a:srgbClr val="00B050"/>
                </a:solidFill>
                <a:latin typeface="Times New Roman" pitchFamily="18" charset="0"/>
                <a:cs typeface="Times New Roman" pitchFamily="18" charset="0"/>
              </a:rPr>
              <a:t>Causes of Variation</a:t>
            </a:r>
            <a:endParaRPr lang="en-US" sz="4000" i="1"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1219200"/>
          </a:xfrm>
        </p:spPr>
        <p:txBody>
          <a:bodyPr>
            <a:normAutofit/>
          </a:bodyPr>
          <a:lstStyle/>
          <a:p>
            <a:pPr>
              <a:buNone/>
            </a:pPr>
            <a:r>
              <a:rPr lang="en-US" sz="2600" dirty="0" smtClean="0">
                <a:latin typeface="Times New Roman"/>
                <a:ea typeface="Calibri"/>
              </a:rPr>
              <a:t>Variation in the quality of manufactured product in the </a:t>
            </a:r>
          </a:p>
          <a:p>
            <a:pPr>
              <a:buNone/>
            </a:pPr>
            <a:r>
              <a:rPr lang="en-US" sz="2600" dirty="0" smtClean="0">
                <a:latin typeface="Times New Roman"/>
                <a:ea typeface="Calibri"/>
              </a:rPr>
              <a:t>repetitive process in industry is inherent and inevitable</a:t>
            </a:r>
            <a:endParaRPr lang="en-US" sz="2600" dirty="0"/>
          </a:p>
        </p:txBody>
      </p:sp>
      <p:sp>
        <p:nvSpPr>
          <p:cNvPr id="4" name="Rectangle 3"/>
          <p:cNvSpPr/>
          <p:nvPr/>
        </p:nvSpPr>
        <p:spPr>
          <a:xfrm>
            <a:off x="609600" y="2667000"/>
            <a:ext cx="2819400" cy="762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rgbClr val="C00000"/>
                </a:solidFill>
                <a:latin typeface="Times New Roman" pitchFamily="18" charset="0"/>
                <a:cs typeface="Times New Roman" pitchFamily="18" charset="0"/>
              </a:rPr>
              <a:t>Types of  causes</a:t>
            </a:r>
            <a:endParaRPr lang="en-US" sz="2400" dirty="0">
              <a:solidFill>
                <a:srgbClr val="C00000"/>
              </a:solidFill>
              <a:latin typeface="Times New Roman" pitchFamily="18" charset="0"/>
              <a:cs typeface="Times New Roman" pitchFamily="18" charset="0"/>
            </a:endParaRPr>
          </a:p>
        </p:txBody>
      </p:sp>
      <p:sp>
        <p:nvSpPr>
          <p:cNvPr id="5" name="Content Placeholder 2"/>
          <p:cNvSpPr txBox="1">
            <a:spLocks/>
          </p:cNvSpPr>
          <p:nvPr/>
        </p:nvSpPr>
        <p:spPr>
          <a:xfrm>
            <a:off x="609600" y="3886200"/>
            <a:ext cx="7086600" cy="17526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b="0" i="0" u="none" strike="noStrike" kern="1200" cap="none" spc="0" normalizeH="0" baseline="0" noProof="0" dirty="0" smtClean="0">
                <a:ln>
                  <a:noFill/>
                </a:ln>
                <a:solidFill>
                  <a:schemeClr val="tx1"/>
                </a:solidFill>
                <a:effectLst/>
                <a:uLnTx/>
                <a:uFillTx/>
                <a:latin typeface="Times New Roman"/>
                <a:ea typeface="Calibri"/>
                <a:cs typeface="+mn-cs"/>
              </a:rPr>
              <a:t>There are two types of causes namely</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lang="en-US" sz="2600" dirty="0">
                <a:latin typeface="Times New Roman"/>
              </a:rPr>
              <a:t>	</a:t>
            </a:r>
            <a:r>
              <a:rPr lang="en-US" sz="2600" dirty="0" smtClean="0">
                <a:latin typeface="Times New Roman"/>
              </a:rPr>
              <a:t>1. Chance causes.</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600" b="0" i="0" u="none" strike="noStrike" kern="1200" cap="none" spc="0" normalizeH="0" baseline="0" noProof="0" dirty="0">
                <a:ln>
                  <a:noFill/>
                </a:ln>
                <a:solidFill>
                  <a:schemeClr val="tx1"/>
                </a:solidFill>
                <a:effectLst/>
                <a:uLnTx/>
                <a:uFillTx/>
                <a:latin typeface="Times New Roman"/>
                <a:ea typeface="+mn-ea"/>
                <a:cs typeface="+mn-cs"/>
              </a:rPr>
              <a:t>	</a:t>
            </a:r>
            <a:r>
              <a:rPr kumimoji="0" lang="en-US" sz="2600" b="0" i="0" u="none" strike="noStrike" kern="1200" cap="none" spc="0" normalizeH="0" baseline="0" noProof="0" dirty="0" smtClean="0">
                <a:ln>
                  <a:noFill/>
                </a:ln>
                <a:solidFill>
                  <a:schemeClr val="tx1"/>
                </a:solidFill>
                <a:effectLst/>
                <a:uLnTx/>
                <a:uFillTx/>
                <a:latin typeface="Times New Roman"/>
                <a:ea typeface="+mn-ea"/>
                <a:cs typeface="+mn-cs"/>
              </a:rPr>
              <a:t>2. Assignable causes.</a:t>
            </a: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5516563"/>
          </a:xfrm>
        </p:spPr>
        <p:txBody>
          <a:bodyPr/>
          <a:lstStyle/>
          <a:p>
            <a:pPr>
              <a:buNone/>
            </a:pPr>
            <a:r>
              <a:rPr lang="en-US" sz="2600" b="1" i="1" dirty="0" smtClean="0">
                <a:solidFill>
                  <a:srgbClr val="C00000"/>
                </a:solidFill>
                <a:latin typeface="Times New Roman" pitchFamily="18" charset="0"/>
                <a:cs typeface="Times New Roman" pitchFamily="18" charset="0"/>
              </a:rPr>
              <a:t>Chance causes</a:t>
            </a:r>
          </a:p>
          <a:p>
            <a:pPr algn="just">
              <a:buNone/>
            </a:pPr>
            <a:r>
              <a:rPr lang="en-US" sz="2600" dirty="0" smtClean="0">
                <a:latin typeface="Times New Roman"/>
                <a:ea typeface="Calibri"/>
              </a:rPr>
              <a:t>	Some “stable pattern of variation “or “a constant cause</a:t>
            </a:r>
          </a:p>
          <a:p>
            <a:pPr algn="just">
              <a:buNone/>
            </a:pPr>
            <a:r>
              <a:rPr lang="en-US" sz="2600" dirty="0" smtClean="0">
                <a:latin typeface="Times New Roman"/>
                <a:ea typeface="Calibri"/>
              </a:rPr>
              <a:t>system” is inherent in any particular scheme of Production and</a:t>
            </a:r>
          </a:p>
          <a:p>
            <a:pPr algn="just">
              <a:buNone/>
            </a:pPr>
            <a:r>
              <a:rPr lang="en-US" sz="2600" dirty="0" smtClean="0">
                <a:latin typeface="Times New Roman"/>
                <a:ea typeface="Calibri"/>
              </a:rPr>
              <a:t>inspection.  This pattern results from many minor causes that</a:t>
            </a:r>
          </a:p>
          <a:p>
            <a:pPr algn="just">
              <a:buNone/>
            </a:pPr>
            <a:r>
              <a:rPr lang="en-US" sz="2600" dirty="0" smtClean="0">
                <a:latin typeface="Times New Roman"/>
                <a:ea typeface="Calibri"/>
              </a:rPr>
              <a:t>behave in a random manner.</a:t>
            </a:r>
          </a:p>
          <a:p>
            <a:pPr>
              <a:buNone/>
            </a:pPr>
            <a:endParaRPr lang="en-US" sz="2600" dirty="0">
              <a:latin typeface="Times New Roman"/>
            </a:endParaRPr>
          </a:p>
          <a:p>
            <a:pPr>
              <a:buNone/>
            </a:pPr>
            <a:r>
              <a:rPr lang="en-US" sz="2600" b="1" i="1" dirty="0" smtClean="0">
                <a:solidFill>
                  <a:srgbClr val="C00000"/>
                </a:solidFill>
                <a:latin typeface="Times New Roman"/>
              </a:rPr>
              <a:t>Assignable causes</a:t>
            </a:r>
          </a:p>
          <a:p>
            <a:pPr>
              <a:buNone/>
            </a:pPr>
            <a:r>
              <a:rPr lang="en-US" sz="2600" dirty="0" smtClean="0">
                <a:latin typeface="Times New Roman"/>
                <a:ea typeface="Calibri"/>
              </a:rPr>
              <a:t>	This type of variation attributed to any production process is</a:t>
            </a:r>
          </a:p>
          <a:p>
            <a:pPr>
              <a:buNone/>
            </a:pPr>
            <a:r>
              <a:rPr lang="en-US" sz="2600" dirty="0" smtClean="0">
                <a:latin typeface="Times New Roman"/>
                <a:ea typeface="Calibri"/>
              </a:rPr>
              <a:t>due to non – random or the so-called assignable causes and is</a:t>
            </a:r>
          </a:p>
          <a:p>
            <a:pPr>
              <a:buNone/>
            </a:pPr>
            <a:r>
              <a:rPr lang="en-US" sz="2600" dirty="0" smtClean="0">
                <a:latin typeface="Times New Roman"/>
                <a:ea typeface="Calibri"/>
              </a:rPr>
              <a:t>termed as preventable variation. </a:t>
            </a:r>
            <a:endParaRPr lang="en-US"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normAutofit fontScale="90000"/>
          </a:bodyPr>
          <a:lstStyle/>
          <a:p>
            <a:r>
              <a:rPr lang="en-US" sz="3200" i="1" dirty="0" smtClean="0">
                <a:solidFill>
                  <a:srgbClr val="FF0000"/>
                </a:solidFill>
                <a:latin typeface="+mn-lt"/>
              </a:rPr>
              <a:t>DISTINGUISH BETWEEN CHANCE AND ASSIGNABLE CAUSES</a:t>
            </a:r>
            <a:endParaRPr lang="en-US" sz="3200" i="1" dirty="0">
              <a:solidFill>
                <a:srgbClr val="FF0000"/>
              </a:solidFill>
              <a:latin typeface="+mn-lt"/>
            </a:endParaRPr>
          </a:p>
        </p:txBody>
      </p:sp>
      <p:graphicFrame>
        <p:nvGraphicFramePr>
          <p:cNvPr id="5" name="Content Placeholder 4"/>
          <p:cNvGraphicFramePr>
            <a:graphicFrameLocks noGrp="1"/>
          </p:cNvGraphicFramePr>
          <p:nvPr>
            <p:ph idx="1"/>
          </p:nvPr>
        </p:nvGraphicFramePr>
        <p:xfrm>
          <a:off x="228600" y="1143001"/>
          <a:ext cx="8686800" cy="5470631"/>
        </p:xfrm>
        <a:graphic>
          <a:graphicData uri="http://schemas.openxmlformats.org/drawingml/2006/table">
            <a:tbl>
              <a:tblPr firstRow="1" bandRow="1">
                <a:tableStyleId>{5C22544A-7EE6-4342-B048-85BDC9FD1C3A}</a:tableStyleId>
              </a:tblPr>
              <a:tblGrid>
                <a:gridCol w="4343400"/>
                <a:gridCol w="4343400"/>
              </a:tblGrid>
              <a:tr h="697213">
                <a:tc>
                  <a:txBody>
                    <a:bodyPr/>
                    <a:lstStyle/>
                    <a:p>
                      <a:pPr marL="0" marR="0" algn="just">
                        <a:lnSpc>
                          <a:spcPct val="150000"/>
                        </a:lnSpc>
                        <a:spcBef>
                          <a:spcPts val="0"/>
                        </a:spcBef>
                        <a:spcAft>
                          <a:spcPts val="0"/>
                        </a:spcAft>
                      </a:pPr>
                      <a:r>
                        <a:rPr lang="en-US" sz="1600" b="1" dirty="0">
                          <a:solidFill>
                            <a:srgbClr val="FFFFFF"/>
                          </a:solidFill>
                          <a:latin typeface="Times New Roman" pitchFamily="18" charset="0"/>
                          <a:ea typeface="Calibri"/>
                          <a:cs typeface="Times New Roman" pitchFamily="18" charset="0"/>
                        </a:rPr>
                        <a:t>Chance causes of Variation </a:t>
                      </a:r>
                      <a:endParaRPr lang="en-US" sz="1600" dirty="0">
                        <a:latin typeface="Times New Roman" pitchFamily="18" charset="0"/>
                        <a:ea typeface="Calibri"/>
                        <a:cs typeface="Times New Roman" pitchFamily="18" charset="0"/>
                      </a:endParaRPr>
                    </a:p>
                  </a:txBody>
                  <a:tcPr marL="68580" marR="68580" marT="0" marB="0"/>
                </a:tc>
                <a:tc>
                  <a:txBody>
                    <a:bodyPr/>
                    <a:lstStyle/>
                    <a:p>
                      <a:pPr marL="0" marR="0" algn="just">
                        <a:lnSpc>
                          <a:spcPct val="150000"/>
                        </a:lnSpc>
                        <a:spcBef>
                          <a:spcPts val="0"/>
                        </a:spcBef>
                        <a:spcAft>
                          <a:spcPts val="0"/>
                        </a:spcAft>
                      </a:pPr>
                      <a:r>
                        <a:rPr lang="en-US" sz="1600" b="1" dirty="0">
                          <a:solidFill>
                            <a:srgbClr val="FFFFFF"/>
                          </a:solidFill>
                          <a:latin typeface="Times New Roman" pitchFamily="18" charset="0"/>
                          <a:ea typeface="Calibri"/>
                          <a:cs typeface="Times New Roman" pitchFamily="18" charset="0"/>
                        </a:rPr>
                        <a:t>Assignable causes of Variation</a:t>
                      </a:r>
                      <a:endParaRPr lang="en-US" sz="1600" dirty="0">
                        <a:latin typeface="Times New Roman" pitchFamily="18" charset="0"/>
                        <a:ea typeface="Calibri"/>
                        <a:cs typeface="Times New Roman" pitchFamily="18" charset="0"/>
                      </a:endParaRPr>
                    </a:p>
                  </a:txBody>
                  <a:tcPr marL="68580" marR="68580" marT="0" marB="0"/>
                </a:tc>
              </a:tr>
              <a:tr h="697213">
                <a:tc>
                  <a:txBody>
                    <a:bodyPr/>
                    <a:lstStyle/>
                    <a:p>
                      <a:pPr marL="0" marR="0" algn="just">
                        <a:lnSpc>
                          <a:spcPct val="150000"/>
                        </a:lnSpc>
                        <a:spcBef>
                          <a:spcPts val="0"/>
                        </a:spcBef>
                        <a:spcAft>
                          <a:spcPts val="0"/>
                        </a:spcAft>
                      </a:pPr>
                      <a:r>
                        <a:rPr lang="en-US" sz="1600">
                          <a:latin typeface="Times New Roman" pitchFamily="18" charset="0"/>
                          <a:ea typeface="Calibri"/>
                          <a:cs typeface="Times New Roman" pitchFamily="18" charset="0"/>
                        </a:rPr>
                        <a:t>Consist of many individual causes.</a:t>
                      </a:r>
                    </a:p>
                  </a:txBody>
                  <a:tcPr marL="68580" marR="68580" marT="0" marB="0"/>
                </a:tc>
                <a:tc>
                  <a:txBody>
                    <a:bodyPr/>
                    <a:lstStyle/>
                    <a:p>
                      <a:pPr marL="0" marR="0" algn="just">
                        <a:lnSpc>
                          <a:spcPct val="150000"/>
                        </a:lnSpc>
                        <a:spcBef>
                          <a:spcPts val="0"/>
                        </a:spcBef>
                        <a:spcAft>
                          <a:spcPts val="0"/>
                        </a:spcAft>
                      </a:pPr>
                      <a:r>
                        <a:rPr lang="en-US" sz="1600" dirty="0">
                          <a:latin typeface="Times New Roman" pitchFamily="18" charset="0"/>
                          <a:ea typeface="Calibri"/>
                          <a:cs typeface="Times New Roman" pitchFamily="18" charset="0"/>
                        </a:rPr>
                        <a:t>Cost of just a few individual causes.</a:t>
                      </a:r>
                    </a:p>
                  </a:txBody>
                  <a:tcPr marL="68580" marR="68580" marT="0" marB="0"/>
                </a:tc>
              </a:tr>
              <a:tr h="784365">
                <a:tc>
                  <a:txBody>
                    <a:bodyPr/>
                    <a:lstStyle/>
                    <a:p>
                      <a:pPr marL="0" marR="0" algn="just">
                        <a:lnSpc>
                          <a:spcPct val="150000"/>
                        </a:lnSpc>
                        <a:spcBef>
                          <a:spcPts val="0"/>
                        </a:spcBef>
                        <a:spcAft>
                          <a:spcPts val="0"/>
                        </a:spcAft>
                      </a:pPr>
                      <a:r>
                        <a:rPr lang="en-US" sz="1600">
                          <a:latin typeface="Times New Roman" pitchFamily="18" charset="0"/>
                          <a:ea typeface="Calibri"/>
                          <a:cs typeface="Times New Roman" pitchFamily="18" charset="0"/>
                        </a:rPr>
                        <a:t>Any one chance cause results in only a small amount of variation.</a:t>
                      </a:r>
                    </a:p>
                  </a:txBody>
                  <a:tcPr marL="68580" marR="68580" marT="0" marB="0"/>
                </a:tc>
                <a:tc>
                  <a:txBody>
                    <a:bodyPr/>
                    <a:lstStyle/>
                    <a:p>
                      <a:pPr marL="0" marR="0" algn="just">
                        <a:lnSpc>
                          <a:spcPct val="150000"/>
                        </a:lnSpc>
                        <a:spcBef>
                          <a:spcPts val="0"/>
                        </a:spcBef>
                        <a:spcAft>
                          <a:spcPts val="0"/>
                        </a:spcAft>
                      </a:pPr>
                      <a:r>
                        <a:rPr lang="en-US" sz="1600">
                          <a:latin typeface="Times New Roman" pitchFamily="18" charset="0"/>
                          <a:ea typeface="Calibri"/>
                          <a:cs typeface="Times New Roman" pitchFamily="18" charset="0"/>
                        </a:rPr>
                        <a:t>Any one assignable causes can result in a large amount of variation.</a:t>
                      </a:r>
                    </a:p>
                  </a:txBody>
                  <a:tcPr marL="68580" marR="68580" marT="0" marB="0"/>
                </a:tc>
              </a:tr>
              <a:tr h="1037354">
                <a:tc>
                  <a:txBody>
                    <a:bodyPr/>
                    <a:lstStyle/>
                    <a:p>
                      <a:pPr marL="0" marR="0" algn="just">
                        <a:lnSpc>
                          <a:spcPct val="150000"/>
                        </a:lnSpc>
                        <a:spcBef>
                          <a:spcPts val="0"/>
                        </a:spcBef>
                        <a:spcAft>
                          <a:spcPts val="0"/>
                        </a:spcAft>
                      </a:pPr>
                      <a:r>
                        <a:rPr lang="en-US" sz="1600">
                          <a:latin typeface="Times New Roman" pitchFamily="18" charset="0"/>
                          <a:ea typeface="Calibri"/>
                          <a:cs typeface="Times New Roman" pitchFamily="18" charset="0"/>
                        </a:rPr>
                        <a:t>Chance variation cannot economically be eliminated from a process</a:t>
                      </a:r>
                    </a:p>
                  </a:txBody>
                  <a:tcPr marL="68580" marR="68580" marT="0" marB="0"/>
                </a:tc>
                <a:tc>
                  <a:txBody>
                    <a:bodyPr/>
                    <a:lstStyle/>
                    <a:p>
                      <a:pPr marL="0" marR="0" algn="just">
                        <a:lnSpc>
                          <a:spcPct val="150000"/>
                        </a:lnSpc>
                        <a:spcBef>
                          <a:spcPts val="0"/>
                        </a:spcBef>
                        <a:spcAft>
                          <a:spcPts val="0"/>
                        </a:spcAft>
                      </a:pPr>
                      <a:r>
                        <a:rPr lang="en-US" sz="1600">
                          <a:latin typeface="Times New Roman" pitchFamily="18" charset="0"/>
                          <a:ea typeface="Calibri"/>
                          <a:cs typeface="Times New Roman" pitchFamily="18" charset="0"/>
                        </a:rPr>
                        <a:t>The presence of assignable variation can be detected and action to eliminate the causes is usually economically justified.</a:t>
                      </a:r>
                    </a:p>
                  </a:txBody>
                  <a:tcPr marL="68580" marR="68580" marT="0" marB="0"/>
                </a:tc>
              </a:tr>
              <a:tr h="2117854">
                <a:tc>
                  <a:txBody>
                    <a:bodyPr/>
                    <a:lstStyle/>
                    <a:p>
                      <a:pPr marL="0" marR="0" algn="just">
                        <a:lnSpc>
                          <a:spcPct val="150000"/>
                        </a:lnSpc>
                        <a:spcBef>
                          <a:spcPts val="0"/>
                        </a:spcBef>
                        <a:spcAft>
                          <a:spcPts val="0"/>
                        </a:spcAft>
                      </a:pPr>
                      <a:r>
                        <a:rPr lang="en-US" sz="1600">
                          <a:latin typeface="Times New Roman" pitchFamily="18" charset="0"/>
                          <a:ea typeface="Calibri"/>
                          <a:cs typeface="Times New Roman" pitchFamily="18" charset="0"/>
                        </a:rPr>
                        <a:t>Some typical chance causes of variation are:</a:t>
                      </a:r>
                    </a:p>
                    <a:p>
                      <a:pPr marL="342900" marR="0" lvl="0" indent="-342900" algn="just">
                        <a:lnSpc>
                          <a:spcPct val="150000"/>
                        </a:lnSpc>
                        <a:spcBef>
                          <a:spcPts val="0"/>
                        </a:spcBef>
                        <a:spcAft>
                          <a:spcPts val="0"/>
                        </a:spcAft>
                        <a:buFont typeface="Times New Roman"/>
                        <a:buChar char="-"/>
                      </a:pPr>
                      <a:r>
                        <a:rPr lang="en-US" sz="1600">
                          <a:latin typeface="Times New Roman" pitchFamily="18" charset="0"/>
                          <a:ea typeface="Calibri"/>
                          <a:cs typeface="Times New Roman" pitchFamily="18" charset="0"/>
                        </a:rPr>
                        <a:t>Slight vibration of a machine.</a:t>
                      </a:r>
                    </a:p>
                    <a:p>
                      <a:pPr marL="342900" marR="0" lvl="0" indent="-342900" algn="just">
                        <a:lnSpc>
                          <a:spcPct val="150000"/>
                        </a:lnSpc>
                        <a:spcBef>
                          <a:spcPts val="0"/>
                        </a:spcBef>
                        <a:spcAft>
                          <a:spcPts val="0"/>
                        </a:spcAft>
                        <a:buFont typeface="Times New Roman"/>
                        <a:buChar char="-"/>
                      </a:pPr>
                      <a:r>
                        <a:rPr lang="en-US" sz="1600">
                          <a:latin typeface="Times New Roman" pitchFamily="18" charset="0"/>
                          <a:ea typeface="Calibri"/>
                          <a:cs typeface="Times New Roman" pitchFamily="18" charset="0"/>
                        </a:rPr>
                        <a:t>Lack of human perfection in reading instruments and setting controls.</a:t>
                      </a:r>
                    </a:p>
                    <a:p>
                      <a:pPr marL="342900" marR="0" lvl="0" indent="-342900" algn="just">
                        <a:lnSpc>
                          <a:spcPct val="150000"/>
                        </a:lnSpc>
                        <a:spcBef>
                          <a:spcPts val="0"/>
                        </a:spcBef>
                        <a:spcAft>
                          <a:spcPts val="0"/>
                        </a:spcAft>
                        <a:buFont typeface="Times New Roman"/>
                        <a:buChar char="-"/>
                      </a:pPr>
                      <a:r>
                        <a:rPr lang="en-US" sz="1600">
                          <a:latin typeface="Times New Roman" pitchFamily="18" charset="0"/>
                          <a:ea typeface="Calibri"/>
                          <a:cs typeface="Times New Roman" pitchFamily="18" charset="0"/>
                        </a:rPr>
                        <a:t>Voltage fluctuations and variation in temperatures.</a:t>
                      </a:r>
                    </a:p>
                  </a:txBody>
                  <a:tcPr marL="68580" marR="68580" marT="0" marB="0"/>
                </a:tc>
                <a:tc>
                  <a:txBody>
                    <a:bodyPr/>
                    <a:lstStyle/>
                    <a:p>
                      <a:pPr marL="0" marR="0" algn="just">
                        <a:lnSpc>
                          <a:spcPct val="150000"/>
                        </a:lnSpc>
                        <a:spcBef>
                          <a:spcPts val="0"/>
                        </a:spcBef>
                        <a:spcAft>
                          <a:spcPts val="0"/>
                        </a:spcAft>
                      </a:pPr>
                      <a:r>
                        <a:rPr lang="en-US" sz="1600" dirty="0">
                          <a:latin typeface="Times New Roman" pitchFamily="18" charset="0"/>
                          <a:ea typeface="Calibri"/>
                          <a:cs typeface="Times New Roman" pitchFamily="18" charset="0"/>
                        </a:rPr>
                        <a:t>Some typical assignable causes of variation are:</a:t>
                      </a:r>
                    </a:p>
                    <a:p>
                      <a:pPr marL="342900" marR="0" lvl="0" indent="-342900" algn="just">
                        <a:lnSpc>
                          <a:spcPct val="150000"/>
                        </a:lnSpc>
                        <a:spcBef>
                          <a:spcPts val="0"/>
                        </a:spcBef>
                        <a:spcAft>
                          <a:spcPts val="0"/>
                        </a:spcAft>
                        <a:buFont typeface="Times New Roman"/>
                        <a:buChar char="-"/>
                      </a:pPr>
                      <a:r>
                        <a:rPr lang="en-US" sz="1600" dirty="0">
                          <a:latin typeface="Times New Roman" pitchFamily="18" charset="0"/>
                          <a:ea typeface="Calibri"/>
                          <a:cs typeface="Times New Roman" pitchFamily="18" charset="0"/>
                        </a:rPr>
                        <a:t>Negligence of operators.</a:t>
                      </a:r>
                    </a:p>
                    <a:p>
                      <a:pPr marL="342900" marR="0" lvl="0" indent="-342900" algn="just">
                        <a:lnSpc>
                          <a:spcPct val="150000"/>
                        </a:lnSpc>
                        <a:spcBef>
                          <a:spcPts val="0"/>
                        </a:spcBef>
                        <a:spcAft>
                          <a:spcPts val="0"/>
                        </a:spcAft>
                        <a:buFont typeface="Times New Roman"/>
                        <a:buChar char="-"/>
                      </a:pPr>
                      <a:r>
                        <a:rPr lang="en-US" sz="1600" dirty="0">
                          <a:latin typeface="Times New Roman" pitchFamily="18" charset="0"/>
                          <a:ea typeface="Calibri"/>
                          <a:cs typeface="Times New Roman" pitchFamily="18" charset="0"/>
                        </a:rPr>
                        <a:t>Defective raw material.</a:t>
                      </a:r>
                    </a:p>
                    <a:p>
                      <a:pPr marL="342900" marR="0" lvl="0" indent="-342900" algn="just">
                        <a:lnSpc>
                          <a:spcPct val="150000"/>
                        </a:lnSpc>
                        <a:spcBef>
                          <a:spcPts val="0"/>
                        </a:spcBef>
                        <a:spcAft>
                          <a:spcPts val="0"/>
                        </a:spcAft>
                        <a:buFont typeface="Times New Roman"/>
                        <a:buChar char="-"/>
                      </a:pPr>
                      <a:r>
                        <a:rPr lang="en-US" sz="1600" dirty="0">
                          <a:latin typeface="Times New Roman" pitchFamily="18" charset="0"/>
                          <a:ea typeface="Calibri"/>
                          <a:cs typeface="Times New Roman" pitchFamily="18" charset="0"/>
                        </a:rPr>
                        <a:t>Faulty equipment.</a:t>
                      </a:r>
                    </a:p>
                    <a:p>
                      <a:pPr marL="342900" marR="0" lvl="0" indent="-342900" algn="just">
                        <a:lnSpc>
                          <a:spcPct val="150000"/>
                        </a:lnSpc>
                        <a:spcBef>
                          <a:spcPts val="0"/>
                        </a:spcBef>
                        <a:spcAft>
                          <a:spcPts val="0"/>
                        </a:spcAft>
                        <a:buFont typeface="Times New Roman"/>
                        <a:buChar char="-"/>
                      </a:pPr>
                      <a:r>
                        <a:rPr lang="en-US" sz="1600" dirty="0">
                          <a:latin typeface="Times New Roman" pitchFamily="18" charset="0"/>
                          <a:ea typeface="Calibri"/>
                          <a:cs typeface="Times New Roman" pitchFamily="18" charset="0"/>
                        </a:rPr>
                        <a:t>Improper handling or machines.</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33400" y="533400"/>
            <a:ext cx="2514600" cy="609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00B050"/>
                </a:solidFill>
                <a:latin typeface="Algerian" pitchFamily="82" charset="0"/>
              </a:rPr>
              <a:t>Process Control</a:t>
            </a:r>
            <a:endParaRPr lang="en-US" dirty="0">
              <a:solidFill>
                <a:srgbClr val="00B050"/>
              </a:solidFill>
              <a:latin typeface="Algerian" pitchFamily="82" charset="0"/>
            </a:endParaRPr>
          </a:p>
        </p:txBody>
      </p:sp>
      <p:sp>
        <p:nvSpPr>
          <p:cNvPr id="7" name="Title 1"/>
          <p:cNvSpPr>
            <a:spLocks noGrp="1"/>
          </p:cNvSpPr>
          <p:nvPr>
            <p:ph type="title"/>
          </p:nvPr>
        </p:nvSpPr>
        <p:spPr>
          <a:xfrm>
            <a:off x="304800" y="1371600"/>
            <a:ext cx="8686800" cy="1143000"/>
          </a:xfrm>
        </p:spPr>
        <p:txBody>
          <a:bodyPr>
            <a:noAutofit/>
          </a:bodyPr>
          <a:lstStyle/>
          <a:p>
            <a:pPr algn="l"/>
            <a:r>
              <a:rPr lang="en-US" sz="2400" dirty="0" smtClean="0">
                <a:latin typeface="Times New Roman"/>
                <a:ea typeface="Calibri"/>
              </a:rPr>
              <a:t>	The main objective in any production process is to control and maintain a satisfactory quality level of the manufactured product so that it conforms to specified quality standards.</a:t>
            </a:r>
            <a:endParaRPr lang="en-US" sz="2400" i="1" dirty="0">
              <a:solidFill>
                <a:srgbClr val="FF0000"/>
              </a:solidFill>
              <a:latin typeface="+mn-lt"/>
            </a:endParaRPr>
          </a:p>
        </p:txBody>
      </p:sp>
      <p:sp>
        <p:nvSpPr>
          <p:cNvPr id="8" name="Rounded Rectangle 7"/>
          <p:cNvSpPr/>
          <p:nvPr/>
        </p:nvSpPr>
        <p:spPr>
          <a:xfrm>
            <a:off x="533400" y="2895600"/>
            <a:ext cx="2514600" cy="609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solidFill>
                  <a:srgbClr val="00B050"/>
                </a:solidFill>
                <a:latin typeface="Algerian" pitchFamily="82" charset="0"/>
              </a:rPr>
              <a:t>Product  Control</a:t>
            </a:r>
            <a:endParaRPr lang="en-US" dirty="0">
              <a:solidFill>
                <a:srgbClr val="00B050"/>
              </a:solidFill>
              <a:latin typeface="Algerian" pitchFamily="82" charset="0"/>
            </a:endParaRPr>
          </a:p>
        </p:txBody>
      </p:sp>
      <p:sp>
        <p:nvSpPr>
          <p:cNvPr id="9" name="Rectangle 8"/>
          <p:cNvSpPr/>
          <p:nvPr/>
        </p:nvSpPr>
        <p:spPr>
          <a:xfrm>
            <a:off x="457200" y="3810000"/>
            <a:ext cx="8458200" cy="2308324"/>
          </a:xfrm>
          <a:prstGeom prst="rect">
            <a:avLst/>
          </a:prstGeom>
        </p:spPr>
        <p:txBody>
          <a:bodyPr wrap="square">
            <a:spAutoFit/>
          </a:bodyPr>
          <a:lstStyle/>
          <a:p>
            <a:pPr algn="just"/>
            <a:r>
              <a:rPr lang="en-US" sz="2400" dirty="0" smtClean="0">
                <a:latin typeface="Times New Roman" pitchFamily="18" charset="0"/>
                <a:cs typeface="Times New Roman" pitchFamily="18" charset="0"/>
              </a:rPr>
              <a:t>	Product control mean controlling the quality of the product by critical examination at strategic points and this is achieved through ‘Sampling Inspection Plans’ pioneered by H.F. Dodge and H.C. Romig.  Product control aims at guaranteeing a certain quality level to the consumer regardless of what quality level is being maintained by the producer.</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762000"/>
            <a:ext cx="3048000" cy="685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solidFill>
                  <a:srgbClr val="002060"/>
                </a:solidFill>
                <a:latin typeface="Algerian" pitchFamily="82" charset="0"/>
                <a:ea typeface="Calibri"/>
              </a:rPr>
              <a:t>PROCESS CAPABILITY</a:t>
            </a:r>
            <a:endParaRPr lang="en-US" dirty="0">
              <a:solidFill>
                <a:srgbClr val="002060"/>
              </a:solidFill>
              <a:latin typeface="Algerian" pitchFamily="82" charset="0"/>
            </a:endParaRPr>
          </a:p>
        </p:txBody>
      </p:sp>
      <p:sp>
        <p:nvSpPr>
          <p:cNvPr id="5" name="Rectangle 4"/>
          <p:cNvSpPr/>
          <p:nvPr/>
        </p:nvSpPr>
        <p:spPr>
          <a:xfrm>
            <a:off x="304800" y="2057400"/>
            <a:ext cx="8458200" cy="1938992"/>
          </a:xfrm>
          <a:prstGeom prst="rect">
            <a:avLst/>
          </a:prstGeom>
        </p:spPr>
        <p:txBody>
          <a:bodyPr wrap="square">
            <a:spAutoFit/>
          </a:bodyPr>
          <a:lstStyle/>
          <a:p>
            <a:pPr algn="just"/>
            <a:r>
              <a:rPr lang="en-US" sz="2400" dirty="0" smtClean="0">
                <a:latin typeface="Times New Roman" pitchFamily="18" charset="0"/>
                <a:cs typeface="Times New Roman" pitchFamily="18" charset="0"/>
              </a:rPr>
              <a:t>	Process capability may be defined as the “minimum spread of a specific measurement variation which will include 99.7% of the measurements from the given process”.  In other words, process capability = 6σ since 6σ is taken as a measure of the spread of the process, which is also called natural tolerance.</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2266</TotalTime>
  <Words>383</Words>
  <Application>Microsoft Office PowerPoint</Application>
  <PresentationFormat>On-screen Show (4:3)</PresentationFormat>
  <Paragraphs>91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ENGINEERING STATISTICS</vt:lpstr>
      <vt:lpstr>Introduction</vt:lpstr>
      <vt:lpstr>Slide 3</vt:lpstr>
      <vt:lpstr>Benefits of S.Q.C</vt:lpstr>
      <vt:lpstr>Causes of Variation</vt:lpstr>
      <vt:lpstr>Slide 6</vt:lpstr>
      <vt:lpstr>DISTINGUISH BETWEEN CHANCE AND ASSIGNABLE CAUSES</vt:lpstr>
      <vt:lpstr> The main objective in any production process is to control and maintain a satisfactory quality level of the manufactured product so that it conforms to specified quality standards.</vt:lpstr>
      <vt:lpstr>Slide 9</vt:lpstr>
      <vt:lpstr>Slide 10</vt:lpstr>
      <vt:lpstr>Slide 11</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STATISTICS</dc:title>
  <dc:creator>INDIAN</dc:creator>
  <cp:lastModifiedBy>INDIAN</cp:lastModifiedBy>
  <cp:revision>118</cp:revision>
  <dcterms:created xsi:type="dcterms:W3CDTF">2020-12-30T05:09:24Z</dcterms:created>
  <dcterms:modified xsi:type="dcterms:W3CDTF">2021-04-17T03:43:47Z</dcterms:modified>
</cp:coreProperties>
</file>